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8" r:id="rId3"/>
    <p:sldId id="270" r:id="rId4"/>
    <p:sldId id="264" r:id="rId5"/>
    <p:sldId id="259" r:id="rId6"/>
    <p:sldId id="265" r:id="rId7"/>
    <p:sldId id="271" r:id="rId8"/>
    <p:sldId id="260" r:id="rId9"/>
    <p:sldId id="272" r:id="rId10"/>
    <p:sldId id="273" r:id="rId11"/>
    <p:sldId id="261" r:id="rId12"/>
    <p:sldId id="275" r:id="rId13"/>
    <p:sldId id="274" r:id="rId14"/>
    <p:sldId id="276" r:id="rId15"/>
    <p:sldId id="262" r:id="rId16"/>
    <p:sldId id="277" r:id="rId17"/>
    <p:sldId id="266" r:id="rId18"/>
    <p:sldId id="263" r:id="rId19"/>
    <p:sldId id="267" r:id="rId20"/>
    <p:sldId id="278" r:id="rId21"/>
    <p:sldId id="269"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9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extLst>
      <p:ext uri="{BB962C8B-B14F-4D97-AF65-F5344CB8AC3E}">
        <p14:creationId xmlns:p14="http://schemas.microsoft.com/office/powerpoint/2010/main" val="31981206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0BC1078-46ED-40F9-8930-935BAD7C2B02}" type="datetimeFigureOut">
              <a:rPr lang="zh-CN" altLang="en-US" smtClean="0"/>
              <a:pPr/>
              <a:t>2021/11/8</a:t>
            </a:fld>
            <a:endParaRPr lang="zh-CN" altLang="en-US"/>
          </a:p>
        </p:txBody>
      </p:sp>
      <p:sp>
        <p:nvSpPr>
          <p:cNvPr id="16" name="Slide Number Placeholder 15"/>
          <p:cNvSpPr>
            <a:spLocks noGrp="1"/>
          </p:cNvSpPr>
          <p:nvPr>
            <p:ph type="sldNum" sz="quarter" idx="11"/>
          </p:nvPr>
        </p:nvSpPr>
        <p:spPr/>
        <p:txBody>
          <a:bodyPr/>
          <a:lstStyle/>
          <a:p>
            <a:fld id="{D5B52ADC-5BFA-4FBD-BEE2-16096B7F4166}" type="slidenum">
              <a:rPr lang="zh-CN" altLang="en-US" smtClean="0"/>
              <a:pPr/>
              <a:t>‹#›</a:t>
            </a:fld>
            <a:endParaRPr lang="zh-CN" altLang="en-US"/>
          </a:p>
        </p:txBody>
      </p:sp>
      <p:sp>
        <p:nvSpPr>
          <p:cNvPr id="17" name="Footer Placeholder 16"/>
          <p:cNvSpPr>
            <a:spLocks noGrp="1"/>
          </p:cNvSpPr>
          <p:nvPr>
            <p:ph type="ftr" sz="quarter" idx="12"/>
          </p:nvPr>
        </p:nvSpPr>
        <p:spPr/>
        <p:txBody>
          <a:bodyPr/>
          <a:lstStyle/>
          <a:p>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2021/11/8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2021/11/8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0BC1078-46ED-40F9-8930-935BAD7C2B02}" type="datetimeFigureOut">
              <a:rPr lang="zh-CN" altLang="en-US" smtClean="0"/>
              <a:pPr/>
              <a:t>2021/11/8</a:t>
            </a:fld>
            <a:endParaRPr lang="zh-CN" altLang="en-US"/>
          </a:p>
        </p:txBody>
      </p:sp>
      <p:sp>
        <p:nvSpPr>
          <p:cNvPr id="15" name="Slide Number Placeholder 14"/>
          <p:cNvSpPr>
            <a:spLocks noGrp="1"/>
          </p:cNvSpPr>
          <p:nvPr>
            <p:ph type="sldNum" sz="quarter" idx="15"/>
          </p:nvPr>
        </p:nvSpPr>
        <p:spPr/>
        <p:txBody>
          <a:bodyPr/>
          <a:lstStyle>
            <a:lvl1pPr algn="ctr">
              <a:defRPr/>
            </a:lvl1pPr>
          </a:lstStyle>
          <a:p>
            <a:fld id="{D5B52ADC-5BFA-4FBD-BEE2-16096B7F4166}" type="slidenum">
              <a:rPr lang="zh-CN" altLang="en-US" smtClean="0"/>
              <a:pPr/>
              <a:t>‹#›</a:t>
            </a:fld>
            <a:endParaRPr lang="zh-CN" altLang="en-US"/>
          </a:p>
        </p:txBody>
      </p:sp>
      <p:sp>
        <p:nvSpPr>
          <p:cNvPr id="16" name="Footer Placeholder 15"/>
          <p:cNvSpPr>
            <a:spLocks noGrp="1"/>
          </p:cNvSpPr>
          <p:nvPr>
            <p:ph type="ftr" sz="quarter" idx="16"/>
          </p:nvPr>
        </p:nvSpPr>
        <p:spPr/>
        <p:txBody>
          <a:bodyPr/>
          <a:lstStyle/>
          <a:p>
            <a:endParaRPr lang="zh-CN"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BC1078-46ED-40F9-8930-935BAD7C2B02}" type="datetimeFigureOut">
              <a:rPr lang="zh-CN" altLang="en-US" smtClean="0"/>
              <a:pPr/>
              <a:t>2021/11/8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BC1078-46ED-40F9-8930-935BAD7C2B02}" type="datetimeFigureOut">
              <a:rPr lang="zh-CN" altLang="en-US" smtClean="0"/>
              <a:pPr/>
              <a:t>2021/11/8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7" name="Date Placeholder 6"/>
          <p:cNvSpPr>
            <a:spLocks noGrp="1"/>
          </p:cNvSpPr>
          <p:nvPr>
            <p:ph type="dt" sz="half" idx="10"/>
          </p:nvPr>
        </p:nvSpPr>
        <p:spPr/>
        <p:txBody>
          <a:bodyPr/>
          <a:lstStyle/>
          <a:p>
            <a:fld id="{70BC1078-46ED-40F9-8930-935BAD7C2B02}" type="datetimeFigureOut">
              <a:rPr lang="zh-CN" altLang="en-US" smtClean="0"/>
              <a:pPr/>
              <a:t>2021/11/8</a:t>
            </a:fld>
            <a:endParaRPr lang="zh-CN"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BC1078-46ED-40F9-8930-935BAD7C2B02}" type="datetimeFigureOut">
              <a:rPr lang="zh-CN" altLang="en-US" smtClean="0"/>
              <a:pPr/>
              <a:t>2021/11/8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C1078-46ED-40F9-8930-935BAD7C2B02}" type="datetimeFigureOut">
              <a:rPr lang="zh-CN" altLang="en-US" smtClean="0"/>
              <a:pPr/>
              <a:t>2021/11/8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0BC1078-46ED-40F9-8930-935BAD7C2B02}" type="datetimeFigureOut">
              <a:rPr lang="zh-CN" altLang="en-US" smtClean="0"/>
              <a:pPr/>
              <a:t>2021/11/8</a:t>
            </a:fld>
            <a:endParaRPr lang="zh-CN" altLang="en-US"/>
          </a:p>
        </p:txBody>
      </p:sp>
      <p:sp>
        <p:nvSpPr>
          <p:cNvPr id="9" name="Slide Number Placeholder 8"/>
          <p:cNvSpPr>
            <a:spLocks noGrp="1"/>
          </p:cNvSpPr>
          <p:nvPr>
            <p:ph type="sldNum" sz="quarter" idx="15"/>
          </p:nvPr>
        </p:nvSpPr>
        <p:spPr/>
        <p:txBody>
          <a:bodyPr/>
          <a:lstStyle/>
          <a:p>
            <a:fld id="{D5B52ADC-5BFA-4FBD-BEE2-16096B7F4166}" type="slidenum">
              <a:rPr lang="zh-CN" altLang="en-US" smtClean="0"/>
              <a:pPr/>
              <a:t>‹#›</a:t>
            </a:fld>
            <a:endParaRPr lang="zh-CN" altLang="en-US"/>
          </a:p>
        </p:txBody>
      </p:sp>
      <p:sp>
        <p:nvSpPr>
          <p:cNvPr id="10" name="Footer Placeholder 9"/>
          <p:cNvSpPr>
            <a:spLocks noGrp="1"/>
          </p:cNvSpPr>
          <p:nvPr>
            <p:ph type="ftr" sz="quarter" idx="16"/>
          </p:nvPr>
        </p:nvSpPr>
        <p:spPr/>
        <p:txBody>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0BC1078-46ED-40F9-8930-935BAD7C2B02}" type="datetimeFigureOut">
              <a:rPr lang="zh-CN" altLang="en-US" smtClean="0"/>
              <a:pPr/>
              <a:t>2021/11/8</a:t>
            </a:fld>
            <a:endParaRPr lang="zh-CN" altLang="en-US"/>
          </a:p>
        </p:txBody>
      </p:sp>
      <p:sp>
        <p:nvSpPr>
          <p:cNvPr id="9" name="Slide Number Placeholder 8"/>
          <p:cNvSpPr>
            <a:spLocks noGrp="1"/>
          </p:cNvSpPr>
          <p:nvPr>
            <p:ph type="sldNum" sz="quarter" idx="11"/>
          </p:nvPr>
        </p:nvSpPr>
        <p:spPr/>
        <p:txBody>
          <a:bodyPr/>
          <a:lstStyle/>
          <a:p>
            <a:fld id="{D5B52ADC-5BFA-4FBD-BEE2-16096B7F4166}" type="slidenum">
              <a:rPr lang="zh-CN" altLang="en-US" smtClean="0"/>
              <a:pPr/>
              <a:t>‹#›</a:t>
            </a:fld>
            <a:endParaRPr lang="zh-CN" altLang="en-US"/>
          </a:p>
        </p:txBody>
      </p:sp>
      <p:sp>
        <p:nvSpPr>
          <p:cNvPr id="10" name="Footer Placeholder 9"/>
          <p:cNvSpPr>
            <a:spLocks noGrp="1"/>
          </p:cNvSpPr>
          <p:nvPr>
            <p:ph type="ftr" sz="quarter" idx="12"/>
          </p:nvPr>
        </p:nvSpPr>
        <p:spPr/>
        <p:txBody>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0BC1078-46ED-40F9-8930-935BAD7C2B02}" type="datetimeFigureOut">
              <a:rPr lang="zh-CN" altLang="en-US" smtClean="0"/>
              <a:pPr/>
              <a:t>2021/11/8</a:t>
            </a:fld>
            <a:endParaRPr lang="zh-CN"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CN"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5B52ADC-5BFA-4FBD-BEE2-16096B7F4166}" type="slidenum">
              <a:rPr lang="zh-CN" altLang="en-US" smtClean="0"/>
              <a:pPr/>
              <a:t>‹#›</a:t>
            </a:fld>
            <a:endParaRPr lang="zh-CN"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554287" y="1322802"/>
            <a:ext cx="8270799" cy="992777"/>
          </a:xfrm>
        </p:spPr>
        <p:txBody>
          <a:bodyPr/>
          <a:lstStyle/>
          <a:p>
            <a:r>
              <a:rPr lang="en-US" altLang="zh-CN" b="1" dirty="0" err="1">
                <a:solidFill>
                  <a:schemeClr val="bg1"/>
                </a:solidFill>
              </a:rPr>
              <a:t>Enterobius</a:t>
            </a:r>
            <a:r>
              <a:rPr lang="en-US" altLang="zh-CN" b="1" dirty="0">
                <a:solidFill>
                  <a:schemeClr val="bg1"/>
                </a:solidFill>
              </a:rPr>
              <a:t> </a:t>
            </a:r>
            <a:r>
              <a:rPr lang="en-US" altLang="zh-CN" b="1" dirty="0" err="1">
                <a:solidFill>
                  <a:schemeClr val="bg1"/>
                </a:solidFill>
              </a:rPr>
              <a:t>vermicularis</a:t>
            </a:r>
            <a:endParaRPr lang="en-US" altLang="zh-CN" b="1" dirty="0">
              <a:solidFill>
                <a:schemeClr val="bg1"/>
              </a:solidFill>
            </a:endParaRPr>
          </a:p>
        </p:txBody>
      </p:sp>
      <p:sp>
        <p:nvSpPr>
          <p:cNvPr id="2" name="Rectangle 1"/>
          <p:cNvSpPr/>
          <p:nvPr/>
        </p:nvSpPr>
        <p:spPr>
          <a:xfrm>
            <a:off x="3689131" y="4542022"/>
            <a:ext cx="5454869" cy="923330"/>
          </a:xfrm>
          <a:prstGeom prst="rect">
            <a:avLst/>
          </a:prstGeom>
        </p:spPr>
        <p:txBody>
          <a:bodyPr wrap="square">
            <a:spAutoFit/>
          </a:bodyPr>
          <a:lstStyle/>
          <a:p>
            <a:pPr algn="ctr">
              <a:defRPr/>
            </a:pPr>
            <a:r>
              <a:rPr lang="en-US" b="1" dirty="0">
                <a:solidFill>
                  <a:srgbClr val="FFFF00"/>
                </a:solidFill>
                <a:latin typeface="Times New Roman" pitchFamily="18" charset="0"/>
                <a:cs typeface="Times New Roman" pitchFamily="18" charset="0"/>
              </a:rPr>
              <a:t>DR SOWMYA R.S.G</a:t>
            </a:r>
          </a:p>
          <a:p>
            <a:pPr algn="ctr">
              <a:defRPr/>
            </a:pPr>
            <a:r>
              <a:rPr lang="en-US" b="1" dirty="0">
                <a:solidFill>
                  <a:srgbClr val="FFFF00"/>
                </a:solidFill>
                <a:latin typeface="Times New Roman" pitchFamily="18" charset="0"/>
                <a:cs typeface="Times New Roman" pitchFamily="18" charset="0"/>
              </a:rPr>
              <a:t>DEPT OF PATHOLOGY AND MICROBIOLOGY </a:t>
            </a:r>
          </a:p>
          <a:p>
            <a:pPr algn="ctr">
              <a:defRPr/>
            </a:pPr>
            <a:r>
              <a:rPr lang="en-US" b="1" dirty="0">
                <a:solidFill>
                  <a:srgbClr val="FFFF00"/>
                </a:solidFill>
                <a:latin typeface="Times New Roman" pitchFamily="18" charset="0"/>
                <a:cs typeface="Times New Roman" pitchFamily="18" charset="0"/>
              </a:rPr>
              <a:t>SKHMC</a:t>
            </a:r>
            <a:endParaRPr lang="en-US" b="1" dirty="0">
              <a:solidFill>
                <a:srgbClr val="FFFF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5577" y="753292"/>
            <a:ext cx="8229600" cy="4572000"/>
          </a:xfrm>
        </p:spPr>
        <p:txBody>
          <a:bodyPr/>
          <a:lstStyle/>
          <a:p>
            <a:pPr algn="just">
              <a:lnSpc>
                <a:spcPct val="150000"/>
              </a:lnSpc>
            </a:pPr>
            <a:r>
              <a:rPr lang="en-US" dirty="0" smtClean="0"/>
              <a:t>The </a:t>
            </a:r>
            <a:r>
              <a:rPr lang="en-US" dirty="0" err="1" smtClean="0"/>
              <a:t>fertilised</a:t>
            </a:r>
            <a:r>
              <a:rPr lang="en-US" dirty="0" smtClean="0"/>
              <a:t> female then wanders down the rectum and works its way out of the anus during the night (after the patient has retired to bed) to deposit eggs on the </a:t>
            </a:r>
            <a:r>
              <a:rPr lang="en-US" dirty="0" err="1" smtClean="0"/>
              <a:t>perianal</a:t>
            </a:r>
            <a:r>
              <a:rPr lang="en-US" dirty="0" smtClean="0"/>
              <a:t> skin. </a:t>
            </a:r>
          </a:p>
          <a:p>
            <a:pPr algn="just">
              <a:lnSpc>
                <a:spcPct val="150000"/>
              </a:lnSpc>
            </a:pPr>
            <a:r>
              <a:rPr lang="en-US" dirty="0" smtClean="0"/>
              <a:t>The cycle is then repeated.</a:t>
            </a:r>
          </a:p>
          <a:p>
            <a:pPr algn="just">
              <a:lnSpc>
                <a:spcPct val="150000"/>
              </a:lnSpc>
            </a:pPr>
            <a:r>
              <a:rPr lang="en-US" dirty="0" smtClean="0"/>
              <a:t> The whole life cycle is completed 1n 2 to 4 weeks’ time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Content Placeholder 1048653"/>
          <p:cNvSpPr>
            <a:spLocks noGrp="1"/>
          </p:cNvSpPr>
          <p:nvPr>
            <p:ph idx="1"/>
          </p:nvPr>
        </p:nvSpPr>
        <p:spPr>
          <a:xfrm>
            <a:off x="391886" y="1489167"/>
            <a:ext cx="8268789" cy="4663439"/>
          </a:xfrm>
        </p:spPr>
        <p:txBody>
          <a:bodyPr>
            <a:normAutofit fontScale="25000" lnSpcReduction="20000"/>
          </a:bodyPr>
          <a:lstStyle/>
          <a:p>
            <a:pPr>
              <a:buNone/>
            </a:pPr>
            <a:r>
              <a:rPr lang="en-US" sz="3100" dirty="0"/>
              <a:t>
</a:t>
            </a:r>
            <a:r>
              <a:rPr lang="en-US" sz="7200" dirty="0">
                <a:solidFill>
                  <a:srgbClr val="FFFF00"/>
                </a:solidFill>
              </a:rPr>
              <a:t>MODE OF INFECTION. </a:t>
            </a:r>
            <a:endParaRPr lang="en-US" sz="3100" dirty="0" smtClean="0">
              <a:solidFill>
                <a:srgbClr val="FFFF00"/>
              </a:solidFill>
            </a:endParaRPr>
          </a:p>
          <a:p>
            <a:pPr algn="just">
              <a:lnSpc>
                <a:spcPct val="170000"/>
              </a:lnSpc>
              <a:buNone/>
            </a:pPr>
            <a:r>
              <a:rPr lang="en-US" sz="10300" dirty="0" smtClean="0"/>
              <a:t>			Children </a:t>
            </a:r>
            <a:r>
              <a:rPr lang="en-US" sz="10300" dirty="0"/>
              <a:t>are the usual victims and familial infection </a:t>
            </a:r>
            <a:r>
              <a:rPr lang="en-US" sz="10300" dirty="0" smtClean="0"/>
              <a:t>is </a:t>
            </a:r>
            <a:r>
              <a:rPr lang="en-US" sz="10300" dirty="0"/>
              <a:t>common. Transmission is effected from one person to another by the ingestion of eggs. </a:t>
            </a:r>
            <a:endParaRPr lang="en-US" sz="10300" dirty="0" smtClean="0"/>
          </a:p>
          <a:p>
            <a:pPr algn="just">
              <a:lnSpc>
                <a:spcPct val="170000"/>
              </a:lnSpc>
              <a:buNone/>
            </a:pPr>
            <a:r>
              <a:rPr lang="en-US" sz="10300" dirty="0" smtClean="0"/>
              <a:t>			The </a:t>
            </a:r>
            <a:r>
              <a:rPr lang="en-US" sz="10300" dirty="0"/>
              <a:t>first infection is either contagious from close association or due to contaminated food and drink. </a:t>
            </a:r>
            <a:endParaRPr lang="en-US" sz="10300" dirty="0" smtClean="0"/>
          </a:p>
          <a:p>
            <a:pPr algn="just">
              <a:lnSpc>
                <a:spcPct val="170000"/>
              </a:lnSpc>
              <a:buNone/>
            </a:pPr>
            <a:r>
              <a:rPr lang="en-US" sz="3100" dirty="0"/>
              <a:t>
</a:t>
            </a:r>
            <a:r>
              <a:rPr lang="en-US" dirty="0"/>
              <a:t>
</a:t>
            </a:r>
          </a:p>
        </p:txBody>
      </p:sp>
      <p:sp>
        <p:nvSpPr>
          <p:cNvPr id="1048653" name="Title 1048652"/>
          <p:cNvSpPr>
            <a:spLocks noGrp="1"/>
          </p:cNvSpPr>
          <p:nvPr>
            <p:ph type="title"/>
          </p:nvPr>
        </p:nvSpPr>
        <p:spPr>
          <a:xfrm>
            <a:off x="457200" y="718456"/>
            <a:ext cx="3579223" cy="653143"/>
          </a:xfrm>
        </p:spPr>
        <p:txBody>
          <a:bodyPr>
            <a:normAutofit fontScale="90000"/>
          </a:bodyPr>
          <a:lstStyle/>
          <a:p>
            <a:r>
              <a:rPr lang="en-US" dirty="0" smtClean="0"/>
              <a:t>
</a:t>
            </a:r>
            <a:r>
              <a:rPr lang="en-US" b="1" dirty="0" err="1" smtClean="0">
                <a:solidFill>
                  <a:schemeClr val="tx2">
                    <a:lumMod val="75000"/>
                  </a:schemeClr>
                </a:solidFill>
              </a:rPr>
              <a:t>Pathogenicity</a:t>
            </a:r>
            <a:r>
              <a:rPr lang="en-US" b="1" dirty="0" smtClean="0">
                <a:solidFill>
                  <a:schemeClr val="tx2">
                    <a:lumMod val="75000"/>
                  </a:schemeClr>
                </a:solidFill>
              </a:rPr>
              <a:t>. </a:t>
            </a:r>
            <a:endParaRPr lang="en-US" b="1" dirty="0">
              <a:solidFill>
                <a:schemeClr val="tx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210594"/>
          </a:xfrm>
        </p:spPr>
        <p:txBody>
          <a:bodyPr/>
          <a:lstStyle/>
          <a:p>
            <a:pPr algn="just">
              <a:lnSpc>
                <a:spcPct val="150000"/>
              </a:lnSpc>
              <a:buNone/>
            </a:pPr>
            <a:r>
              <a:rPr lang="en-US" sz="2800" dirty="0" smtClean="0"/>
              <a:t>			Persons handling the night-clothes and bed linens of infected patients often contract the infection. </a:t>
            </a:r>
          </a:p>
          <a:p>
            <a:pPr algn="just">
              <a:lnSpc>
                <a:spcPct val="150000"/>
              </a:lnSpc>
              <a:buNone/>
            </a:pPr>
            <a:r>
              <a:rPr lang="en-US" sz="2800" dirty="0" smtClean="0"/>
              <a:t>			There is also a possibility of the infection being air-borne, specially in an infected place.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8823" y="809898"/>
            <a:ext cx="8229600" cy="4820194"/>
          </a:xfrm>
        </p:spPr>
        <p:txBody>
          <a:bodyPr/>
          <a:lstStyle/>
          <a:p>
            <a:pPr>
              <a:buNone/>
            </a:pPr>
            <a:r>
              <a:rPr lang="en-US" sz="2800" dirty="0" smtClean="0">
                <a:solidFill>
                  <a:srgbClr val="FFFF00"/>
                </a:solidFill>
              </a:rPr>
              <a:t>Auto-infection</a:t>
            </a:r>
            <a:r>
              <a:rPr lang="en-US" sz="2800" dirty="0" smtClean="0"/>
              <a:t>. </a:t>
            </a:r>
          </a:p>
          <a:p>
            <a:pPr algn="just">
              <a:lnSpc>
                <a:spcPct val="150000"/>
              </a:lnSpc>
              <a:buNone/>
            </a:pPr>
            <a:r>
              <a:rPr lang="en-US" sz="2800" dirty="0" smtClean="0"/>
              <a:t>			The movement of the worms at the time of egg-laying causes intense itching, inducing the patient to scratch the affected part and thereby carrying the eggs containing the infective larvae on their fingers.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949" y="1306285"/>
            <a:ext cx="8229600" cy="4493623"/>
          </a:xfrm>
        </p:spPr>
        <p:txBody>
          <a:bodyPr/>
          <a:lstStyle/>
          <a:p>
            <a:pPr algn="just">
              <a:lnSpc>
                <a:spcPct val="150000"/>
              </a:lnSpc>
              <a:buNone/>
            </a:pPr>
            <a:r>
              <a:rPr lang="en-US" sz="2400" dirty="0" smtClean="0"/>
              <a:t>			These eggs are subsequently transferred to food and swallowed by the patient himself or the infection may occur direct from anus-to-mouth, a very common habit with children.</a:t>
            </a: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Content Placeholder 1048655"/>
          <p:cNvSpPr>
            <a:spLocks noGrp="1"/>
          </p:cNvSpPr>
          <p:nvPr>
            <p:ph idx="1"/>
          </p:nvPr>
        </p:nvSpPr>
        <p:spPr>
          <a:xfrm>
            <a:off x="613954" y="1332412"/>
            <a:ext cx="7249886" cy="4598126"/>
          </a:xfrm>
        </p:spPr>
        <p:txBody>
          <a:bodyPr>
            <a:normAutofit fontScale="25000" lnSpcReduction="20000"/>
          </a:bodyPr>
          <a:lstStyle/>
          <a:p>
            <a:pPr>
              <a:buNone/>
            </a:pPr>
            <a:r>
              <a:rPr lang="en-US" sz="3800" dirty="0"/>
              <a:t>
</a:t>
            </a:r>
            <a:r>
              <a:rPr lang="en-US" sz="9600" b="1" dirty="0" err="1">
                <a:solidFill>
                  <a:srgbClr val="FFFF00"/>
                </a:solidFill>
              </a:rPr>
              <a:t>Retrofection</a:t>
            </a:r>
            <a:r>
              <a:rPr lang="en-US" sz="9600" b="1" dirty="0">
                <a:solidFill>
                  <a:srgbClr val="FFFF00"/>
                </a:solidFill>
              </a:rPr>
              <a:t> </a:t>
            </a:r>
            <a:r>
              <a:rPr lang="en-US" sz="9600" dirty="0">
                <a:solidFill>
                  <a:srgbClr val="FFFF00"/>
                </a:solidFill>
              </a:rPr>
              <a:t>(Retrograde Infection). </a:t>
            </a:r>
            <a:endParaRPr lang="en-US" sz="6400" dirty="0" smtClean="0">
              <a:solidFill>
                <a:srgbClr val="FFFF00"/>
              </a:solidFill>
            </a:endParaRPr>
          </a:p>
          <a:p>
            <a:pPr>
              <a:buNone/>
            </a:pPr>
            <a:endParaRPr lang="en-US" sz="3800" dirty="0" smtClean="0">
              <a:solidFill>
                <a:srgbClr val="FFFF00"/>
              </a:solidFill>
            </a:endParaRPr>
          </a:p>
          <a:p>
            <a:pPr algn="just">
              <a:lnSpc>
                <a:spcPct val="170000"/>
              </a:lnSpc>
              <a:buNone/>
            </a:pPr>
            <a:r>
              <a:rPr lang="en-US" sz="3800" dirty="0" smtClean="0"/>
              <a:t>			</a:t>
            </a:r>
            <a:r>
              <a:rPr lang="en-US" sz="8800" dirty="0" smtClean="0"/>
              <a:t>This </a:t>
            </a:r>
            <a:r>
              <a:rPr lang="en-US" sz="8800" dirty="0"/>
              <a:t>is a process in which the eggs laid on the </a:t>
            </a:r>
            <a:r>
              <a:rPr lang="en-US" sz="8800" dirty="0" err="1"/>
              <a:t>perianal</a:t>
            </a:r>
            <a:r>
              <a:rPr lang="en-US" sz="8800" dirty="0"/>
              <a:t> skin immediately hatch into the infective-stage larvae and migrate through the anus to develop into adolescent forms in the colon. </a:t>
            </a:r>
            <a:r>
              <a:rPr lang="en-US" sz="3800" dirty="0"/>
              <a:t>
</a:t>
            </a:r>
            <a:r>
              <a:rPr lang="en-US" sz="3800" dirty="0">
                <a:solidFill>
                  <a:srgbClr val="FFFF00"/>
                </a:solidFill>
              </a:rPr>
              <a:t>
</a:t>
            </a:r>
            <a:r>
              <a:rPr lang="en-US" sz="3800" dirty="0"/>
              <a:t>
</a:t>
            </a:r>
            <a:r>
              <a:rPr lang="en-US" sz="3800" dirty="0" smtClean="0"/>
              <a:t>. </a:t>
            </a:r>
            <a:r>
              <a:rPr lang="en-US"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7017"/>
            <a:ext cx="8229600" cy="5468983"/>
          </a:xfrm>
        </p:spPr>
        <p:txBody>
          <a:bodyPr/>
          <a:lstStyle/>
          <a:p>
            <a:pPr>
              <a:buNone/>
            </a:pPr>
            <a:r>
              <a:rPr lang="en-US" sz="2800" b="1" dirty="0" smtClean="0">
                <a:solidFill>
                  <a:srgbClr val="FFFF00"/>
                </a:solidFill>
              </a:rPr>
              <a:t>PATHOGENESIS. </a:t>
            </a:r>
          </a:p>
          <a:p>
            <a:pPr algn="just">
              <a:lnSpc>
                <a:spcPct val="150000"/>
              </a:lnSpc>
              <a:buNone/>
            </a:pPr>
            <a:r>
              <a:rPr lang="en-US" sz="2800" dirty="0" smtClean="0"/>
              <a:t>		The significant pathology is the imitation caused by the gravid females around the anus. The migrating females often enter into the female genital tract and female urethra, causing inflammation. These worms may even enter into the peritoneal cavity through the Fallopian tubes.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942217" cy="4474029"/>
          </a:xfrm>
        </p:spPr>
        <p:txBody>
          <a:bodyPr>
            <a:normAutofit/>
          </a:bodyPr>
          <a:lstStyle/>
          <a:p>
            <a:pPr algn="just"/>
            <a:r>
              <a:rPr lang="en-US" sz="3200" dirty="0" err="1" smtClean="0"/>
              <a:t>Pruritus</a:t>
            </a:r>
            <a:r>
              <a:rPr lang="en-US" sz="3200" dirty="0" smtClean="0"/>
              <a:t> </a:t>
            </a:r>
            <a:r>
              <a:rPr lang="en-US" sz="3200" dirty="0" err="1" smtClean="0"/>
              <a:t>periani</a:t>
            </a:r>
            <a:r>
              <a:rPr lang="en-US" sz="3200" dirty="0" smtClean="0"/>
              <a:t> and an eczematous condition round the anus and perineum, </a:t>
            </a:r>
            <a:r>
              <a:rPr lang="en-US" sz="3200" dirty="0" err="1" smtClean="0"/>
              <a:t>salpingitis</a:t>
            </a:r>
            <a:r>
              <a:rPr lang="en-US" sz="3200" dirty="0" smtClean="0"/>
              <a:t>, </a:t>
            </a:r>
          </a:p>
          <a:p>
            <a:pPr algn="just"/>
            <a:r>
              <a:rPr lang="en-US" sz="3200" dirty="0" smtClean="0"/>
              <a:t>nocturnal enuresis (frequency of </a:t>
            </a:r>
            <a:r>
              <a:rPr lang="en-US" sz="3200" dirty="0" err="1" smtClean="0"/>
              <a:t>micturition</a:t>
            </a:r>
            <a:r>
              <a:rPr lang="en-US" sz="3200" dirty="0" smtClean="0"/>
              <a:t>) and sometimes (2 per cent of cases) </a:t>
            </a:r>
          </a:p>
          <a:p>
            <a:pPr algn="just"/>
            <a:r>
              <a:rPr lang="en-US" sz="3200" dirty="0" smtClean="0"/>
              <a:t>inflammation of the vermiform appendix</a:t>
            </a:r>
            <a:endParaRPr lang="en-US" dirty="0"/>
          </a:p>
        </p:txBody>
      </p:sp>
      <p:sp>
        <p:nvSpPr>
          <p:cNvPr id="2" name="Title 1"/>
          <p:cNvSpPr>
            <a:spLocks noGrp="1"/>
          </p:cNvSpPr>
          <p:nvPr>
            <p:ph type="title"/>
          </p:nvPr>
        </p:nvSpPr>
        <p:spPr/>
        <p:txBody>
          <a:bodyPr/>
          <a:lstStyle/>
          <a:p>
            <a:r>
              <a:rPr lang="en-US" sz="4800" b="1" dirty="0" smtClean="0">
                <a:solidFill>
                  <a:schemeClr val="tx2">
                    <a:lumMod val="75000"/>
                  </a:schemeClr>
                </a:solidFill>
              </a:rPr>
              <a:t>Clinical Features</a:t>
            </a:r>
            <a:endParaRPr lang="en-US" b="1" dirty="0">
              <a:solidFill>
                <a:schemeClr val="tx2">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Content Placeholder 1048657"/>
          <p:cNvSpPr>
            <a:spLocks noGrp="1"/>
          </p:cNvSpPr>
          <p:nvPr>
            <p:ph idx="1"/>
          </p:nvPr>
        </p:nvSpPr>
        <p:spPr>
          <a:xfrm>
            <a:off x="535577" y="1397725"/>
            <a:ext cx="8229600" cy="4859384"/>
          </a:xfrm>
        </p:spPr>
        <p:txBody>
          <a:bodyPr>
            <a:normAutofit fontScale="98929"/>
          </a:bodyPr>
          <a:lstStyle/>
          <a:p>
            <a:pPr algn="just">
              <a:buNone/>
            </a:pPr>
            <a:r>
              <a:rPr lang="en-US" dirty="0" smtClean="0">
                <a:solidFill>
                  <a:schemeClr val="tx2">
                    <a:lumMod val="75000"/>
                  </a:schemeClr>
                </a:solidFill>
              </a:rPr>
              <a:t>DETECTION </a:t>
            </a:r>
            <a:r>
              <a:rPr lang="en-US" dirty="0">
                <a:solidFill>
                  <a:schemeClr val="tx2">
                    <a:lumMod val="75000"/>
                  </a:schemeClr>
                </a:solidFill>
              </a:rPr>
              <a:t>OF ADULT WORMS </a:t>
            </a:r>
            <a:r>
              <a:rPr lang="en-US" dirty="0"/>
              <a:t>
(a) The worms are often discovered by the patient himself or by the parents of the children. 
(b) If there is any history Of passage of small whitish worms in the </a:t>
            </a:r>
            <a:r>
              <a:rPr lang="en-US" dirty="0" err="1"/>
              <a:t>faeces</a:t>
            </a:r>
            <a:r>
              <a:rPr lang="en-US" dirty="0"/>
              <a:t>, 
(c) The adult worms may be recovered from stool after a purge or an enema. 
((1) Inspection Of the anal region at the time of commencement Of itching may reveal the </a:t>
            </a:r>
            <a:r>
              <a:rPr lang="en-US" dirty="0" smtClean="0"/>
              <a:t>gravid </a:t>
            </a:r>
            <a:r>
              <a:rPr lang="en-US" dirty="0"/>
              <a:t>females. 
</a:t>
            </a:r>
          </a:p>
        </p:txBody>
      </p:sp>
      <p:sp>
        <p:nvSpPr>
          <p:cNvPr id="1048657" name="Title 1048656"/>
          <p:cNvSpPr>
            <a:spLocks noGrp="1"/>
          </p:cNvSpPr>
          <p:nvPr>
            <p:ph type="title"/>
          </p:nvPr>
        </p:nvSpPr>
        <p:spPr>
          <a:xfrm>
            <a:off x="457200" y="152400"/>
            <a:ext cx="6413863" cy="984069"/>
          </a:xfrm>
        </p:spPr>
        <p:txBody>
          <a:bodyPr>
            <a:normAutofit/>
          </a:bodyPr>
          <a:lstStyle/>
          <a:p>
            <a:r>
              <a:rPr lang="en-US" sz="3200" b="1" dirty="0" smtClean="0">
                <a:solidFill>
                  <a:schemeClr val="tx2">
                    <a:lumMod val="75000"/>
                  </a:schemeClr>
                </a:solidFill>
              </a:rPr>
              <a:t>Laboratory Diagnosis</a:t>
            </a:r>
            <a:r>
              <a:rPr lang="en-US" sz="3200" dirty="0" smtClean="0"/>
              <a:t>.</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 y="1928949"/>
            <a:ext cx="8229600" cy="4145280"/>
          </a:xfrm>
        </p:spPr>
        <p:txBody>
          <a:bodyPr>
            <a:normAutofit/>
          </a:bodyPr>
          <a:lstStyle/>
          <a:p>
            <a:pPr algn="just">
              <a:lnSpc>
                <a:spcPct val="150000"/>
              </a:lnSpc>
            </a:pPr>
            <a:r>
              <a:rPr lang="en-US" dirty="0" smtClean="0"/>
              <a:t>Although </a:t>
            </a:r>
            <a:r>
              <a:rPr lang="en-US" dirty="0" err="1" smtClean="0"/>
              <a:t>oviposition</a:t>
            </a:r>
            <a:r>
              <a:rPr lang="en-US" dirty="0" smtClean="0"/>
              <a:t> in the bowel is exceptional, </a:t>
            </a:r>
            <a:r>
              <a:rPr lang="en-US" dirty="0" err="1" smtClean="0"/>
              <a:t>microscopical</a:t>
            </a:r>
            <a:r>
              <a:rPr lang="en-US" dirty="0" smtClean="0"/>
              <a:t> examination of stool for eggs of E. </a:t>
            </a:r>
            <a:r>
              <a:rPr lang="en-US" dirty="0" err="1" smtClean="0"/>
              <a:t>vermicularis</a:t>
            </a:r>
            <a:r>
              <a:rPr lang="en-US" dirty="0" smtClean="0"/>
              <a:t> either by a direct smear examination or by concentration method may occasionally be successful.</a:t>
            </a:r>
          </a:p>
          <a:p>
            <a:r>
              <a:rPr lang="en-US" dirty="0" smtClean="0"/>
              <a:t> </a:t>
            </a:r>
            <a:endParaRPr lang="en-US" dirty="0"/>
          </a:p>
        </p:txBody>
      </p:sp>
      <p:sp>
        <p:nvSpPr>
          <p:cNvPr id="2" name="Title 1"/>
          <p:cNvSpPr>
            <a:spLocks noGrp="1"/>
          </p:cNvSpPr>
          <p:nvPr>
            <p:ph type="title"/>
          </p:nvPr>
        </p:nvSpPr>
        <p:spPr/>
        <p:txBody>
          <a:bodyPr>
            <a:normAutofit/>
          </a:bodyPr>
          <a:lstStyle/>
          <a:p>
            <a:r>
              <a:rPr lang="en-US" sz="3200" b="1" dirty="0" smtClean="0">
                <a:solidFill>
                  <a:schemeClr val="tx2">
                    <a:lumMod val="75000"/>
                  </a:schemeClr>
                </a:solidFill>
              </a:rPr>
              <a:t>DEMONSTRATION OF EGGS</a:t>
            </a:r>
            <a:endParaRPr lang="en-US" sz="3200" b="1"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Content Placeholder 1048647"/>
          <p:cNvSpPr>
            <a:spLocks noGrp="1"/>
          </p:cNvSpPr>
          <p:nvPr>
            <p:ph idx="1"/>
          </p:nvPr>
        </p:nvSpPr>
        <p:spPr>
          <a:xfrm>
            <a:off x="391885" y="986246"/>
            <a:ext cx="8386353" cy="5532120"/>
          </a:xfrm>
        </p:spPr>
        <p:txBody>
          <a:bodyPr>
            <a:normAutofit fontScale="25000" lnSpcReduction="20000"/>
          </a:bodyPr>
          <a:lstStyle/>
          <a:p>
            <a:pPr algn="just">
              <a:lnSpc>
                <a:spcPct val="170000"/>
              </a:lnSpc>
              <a:buNone/>
            </a:pPr>
            <a:r>
              <a:rPr lang="en-US" sz="4400" dirty="0"/>
              <a:t>
</a:t>
            </a:r>
            <a:r>
              <a:rPr lang="en-US" sz="11200" b="1" dirty="0"/>
              <a:t>Common Names</a:t>
            </a:r>
            <a:r>
              <a:rPr lang="en-US" sz="11200" dirty="0"/>
              <a:t>: Threadworm, pinworm, </a:t>
            </a:r>
            <a:r>
              <a:rPr lang="en-US" sz="11200" dirty="0" err="1"/>
              <a:t>seatworm</a:t>
            </a:r>
            <a:r>
              <a:rPr lang="en-US" sz="11200" dirty="0"/>
              <a:t>. 
</a:t>
            </a:r>
            <a:r>
              <a:rPr lang="en-US" sz="11200" b="1" dirty="0" smtClean="0"/>
              <a:t>Geographical </a:t>
            </a:r>
            <a:r>
              <a:rPr lang="en-US" sz="11200" b="1" dirty="0"/>
              <a:t>Distribution</a:t>
            </a:r>
            <a:r>
              <a:rPr lang="en-US" sz="11200" dirty="0"/>
              <a:t>. It is cosmopolitan in </a:t>
            </a:r>
            <a:r>
              <a:rPr lang="en-US" sz="11200" dirty="0" smtClean="0"/>
              <a:t>distribution</a:t>
            </a:r>
            <a:r>
              <a:rPr lang="en-US" sz="11200" dirty="0"/>
              <a:t>
</a:t>
            </a:r>
            <a:r>
              <a:rPr lang="en-US" sz="11200" b="1" dirty="0" smtClean="0"/>
              <a:t>Habitat</a:t>
            </a:r>
            <a:r>
              <a:rPr lang="en-US" sz="11200" b="1" dirty="0"/>
              <a:t>.</a:t>
            </a:r>
            <a:r>
              <a:rPr lang="en-US" sz="11200" dirty="0"/>
              <a:t> </a:t>
            </a:r>
            <a:r>
              <a:rPr lang="en-US" sz="11200" dirty="0" smtClean="0"/>
              <a:t> Adult </a:t>
            </a:r>
            <a:r>
              <a:rPr lang="en-US" sz="11200" dirty="0"/>
              <a:t>worms (gravid females) live in the </a:t>
            </a:r>
            <a:r>
              <a:rPr lang="en-US" sz="11200" dirty="0" err="1"/>
              <a:t>caecum</a:t>
            </a:r>
            <a:r>
              <a:rPr lang="en-US" sz="11200" dirty="0"/>
              <a:t> and vermiform appendix </a:t>
            </a:r>
            <a:endParaRPr lang="en-US" sz="11200" dirty="0" smtClean="0"/>
          </a:p>
          <a:p>
            <a:pPr algn="just">
              <a:lnSpc>
                <a:spcPct val="170000"/>
              </a:lnSpc>
              <a:buNone/>
            </a:pPr>
            <a:r>
              <a:rPr lang="en-US" sz="11200" dirty="0" smtClean="0"/>
              <a:t>Morphology.</a:t>
            </a:r>
          </a:p>
          <a:p>
            <a:pPr algn="just"/>
            <a:endParaRPr lang="en-US" sz="8000" dirty="0" smtClean="0"/>
          </a:p>
          <a:p>
            <a:pPr algn="just">
              <a:buNone/>
            </a:pPr>
            <a:r>
              <a:rPr lang="en-US" sz="4600" dirty="0"/>
              <a:t>
</a:t>
            </a:r>
            <a:endParaRPr lang="en-US" sz="4000" dirty="0"/>
          </a:p>
        </p:txBody>
      </p:sp>
      <p:sp>
        <p:nvSpPr>
          <p:cNvPr id="1048647" name="Title 1048646"/>
          <p:cNvSpPr>
            <a:spLocks noGrp="1"/>
          </p:cNvSpPr>
          <p:nvPr>
            <p:ph type="title"/>
          </p:nvPr>
        </p:nvSpPr>
        <p:spPr>
          <a:xfrm>
            <a:off x="522514" y="648789"/>
            <a:ext cx="7916092" cy="735874"/>
          </a:xfrm>
        </p:spPr>
        <p:txBody>
          <a:bodyPr>
            <a:normAutofit fontScale="90000"/>
          </a:bodyPr>
          <a:lstStyle/>
          <a:p>
            <a:r>
              <a:rPr lang="en-US" sz="4000" b="1" dirty="0" err="1" smtClean="0">
                <a:solidFill>
                  <a:schemeClr val="tx2">
                    <a:lumMod val="75000"/>
                  </a:schemeClr>
                </a:solidFill>
              </a:rPr>
              <a:t>Enterobius</a:t>
            </a:r>
            <a:r>
              <a:rPr lang="en-US" sz="4000" b="1" dirty="0" smtClean="0">
                <a:solidFill>
                  <a:schemeClr val="tx2">
                    <a:lumMod val="75000"/>
                  </a:schemeClr>
                </a:solidFill>
              </a:rPr>
              <a:t> </a:t>
            </a:r>
            <a:r>
              <a:rPr lang="en-US" sz="4000" b="1" dirty="0" err="1" smtClean="0">
                <a:solidFill>
                  <a:schemeClr val="tx2">
                    <a:lumMod val="75000"/>
                  </a:schemeClr>
                </a:solidFill>
              </a:rPr>
              <a:t>vermicularis</a:t>
            </a:r>
            <a:r>
              <a:rPr lang="en-US" sz="4000" b="1" dirty="0" smtClean="0">
                <a:solidFill>
                  <a:schemeClr val="tx2">
                    <a:lumMod val="75000"/>
                  </a:schemeClr>
                </a:solidFill>
              </a:rPr>
              <a:t> </a:t>
            </a:r>
            <a:r>
              <a:rPr lang="en-US" sz="3200" b="1" dirty="0" smtClean="0">
                <a:solidFill>
                  <a:schemeClr val="tx2">
                    <a:lumMod val="75000"/>
                  </a:schemeClr>
                </a:solidFill>
              </a:rPr>
              <a:t>(Linnaeus, 1758)</a:t>
            </a:r>
            <a:endParaRPr lang="en-US" sz="3200" b="1" dirty="0">
              <a:solidFill>
                <a:schemeClr val="tx2">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8091"/>
            <a:ext cx="8229600" cy="5037909"/>
          </a:xfrm>
        </p:spPr>
        <p:txBody>
          <a:bodyPr/>
          <a:lstStyle/>
          <a:p>
            <a:pPr algn="just">
              <a:lnSpc>
                <a:spcPct val="150000"/>
              </a:lnSpc>
            </a:pPr>
            <a:r>
              <a:rPr lang="en-US" dirty="0" smtClean="0"/>
              <a:t>Eggs are generally demonstrated in the scrapings from the </a:t>
            </a:r>
            <a:r>
              <a:rPr lang="en-US" dirty="0" err="1" smtClean="0"/>
              <a:t>perianal</a:t>
            </a:r>
            <a:r>
              <a:rPr lang="en-US" dirty="0" smtClean="0"/>
              <a:t> skin by NIH swab it is advisable to take the swab immediately after the patient wakes up in the morning. </a:t>
            </a:r>
          </a:p>
          <a:p>
            <a:pPr algn="just">
              <a:lnSpc>
                <a:spcPct val="150000"/>
              </a:lnSpc>
            </a:pPr>
            <a:r>
              <a:rPr lang="en-US" dirty="0" smtClean="0"/>
              <a:t>Eggs can also be recovered from under the finger-nails and the washings from garments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137" y="1587137"/>
            <a:ext cx="8530046" cy="4525963"/>
          </a:xfrm>
        </p:spPr>
        <p:txBody>
          <a:bodyPr/>
          <a:lstStyle/>
          <a:p>
            <a:r>
              <a:rPr lang="en-US" dirty="0" smtClean="0"/>
              <a:t>Essentials of Medical </a:t>
            </a:r>
            <a:r>
              <a:rPr lang="en-US" dirty="0" err="1" smtClean="0"/>
              <a:t>Parasitology</a:t>
            </a:r>
            <a:r>
              <a:rPr lang="en-US" dirty="0" smtClean="0"/>
              <a:t> </a:t>
            </a:r>
            <a:r>
              <a:rPr lang="en-US" dirty="0" err="1" smtClean="0"/>
              <a:t>Apurba</a:t>
            </a:r>
            <a:r>
              <a:rPr lang="en-US" dirty="0" smtClean="0"/>
              <a:t> </a:t>
            </a:r>
            <a:r>
              <a:rPr lang="en-US" dirty="0" err="1" smtClean="0"/>
              <a:t>Sankar</a:t>
            </a:r>
            <a:r>
              <a:rPr lang="en-US" dirty="0" smtClean="0"/>
              <a:t> </a:t>
            </a:r>
            <a:r>
              <a:rPr lang="en-US" dirty="0" err="1" smtClean="0"/>
              <a:t>Sastry</a:t>
            </a:r>
            <a:endParaRPr lang="en-US" dirty="0" smtClean="0"/>
          </a:p>
          <a:p>
            <a:r>
              <a:rPr lang="en-US" dirty="0" smtClean="0"/>
              <a:t>Medical </a:t>
            </a:r>
            <a:r>
              <a:rPr lang="en-US" dirty="0" err="1" smtClean="0"/>
              <a:t>Parasitology</a:t>
            </a:r>
            <a:r>
              <a:rPr lang="en-US" dirty="0" smtClean="0"/>
              <a:t> K.D </a:t>
            </a:r>
            <a:r>
              <a:rPr lang="en-US" dirty="0" err="1" smtClean="0"/>
              <a:t>Chatterjee</a:t>
            </a:r>
            <a:endParaRPr lang="en-US" dirty="0" smtClean="0"/>
          </a:p>
          <a:p>
            <a:endParaRPr lang="en-US" dirty="0"/>
          </a:p>
        </p:txBody>
      </p:sp>
      <p:sp>
        <p:nvSpPr>
          <p:cNvPr id="2" name="Title 1"/>
          <p:cNvSpPr>
            <a:spLocks noGrp="1"/>
          </p:cNvSpPr>
          <p:nvPr>
            <p:ph type="title"/>
          </p:nvPr>
        </p:nvSpPr>
        <p:spPr/>
        <p:txBody>
          <a:bodyPr>
            <a:normAutofit/>
          </a:bodyPr>
          <a:lstStyle/>
          <a:p>
            <a:r>
              <a:rPr lang="en-US" sz="3600" b="1" dirty="0" smtClean="0">
                <a:solidFill>
                  <a:schemeClr val="tx2">
                    <a:lumMod val="75000"/>
                  </a:schemeClr>
                </a:solidFill>
              </a:rPr>
              <a:t>Reference </a:t>
            </a:r>
            <a:endParaRPr lang="en-US" sz="3600" b="1"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9006" y="361406"/>
            <a:ext cx="8778240" cy="6287588"/>
          </a:xfrm>
        </p:spPr>
        <p:txBody>
          <a:bodyPr>
            <a:normAutofit fontScale="92500"/>
          </a:bodyPr>
          <a:lstStyle/>
          <a:p>
            <a:pPr algn="just">
              <a:buNone/>
            </a:pPr>
            <a:r>
              <a:rPr lang="en-US" sz="2800" b="1" dirty="0" smtClean="0">
                <a:solidFill>
                  <a:schemeClr val="tx2">
                    <a:lumMod val="75000"/>
                  </a:schemeClr>
                </a:solidFill>
              </a:rPr>
              <a:t>ADULT WORM. </a:t>
            </a:r>
          </a:p>
          <a:p>
            <a:pPr algn="just">
              <a:lnSpc>
                <a:spcPct val="150000"/>
              </a:lnSpc>
              <a:buNone/>
            </a:pPr>
            <a:r>
              <a:rPr lang="en-US" sz="2800" dirty="0" smtClean="0"/>
              <a:t>It is small and white in </a:t>
            </a:r>
            <a:r>
              <a:rPr lang="en-US" sz="2800" dirty="0" err="1" smtClean="0"/>
              <a:t>colour</a:t>
            </a:r>
            <a:r>
              <a:rPr lang="en-US" sz="2800" dirty="0" smtClean="0"/>
              <a:t>. It is more or 1 resembles a short piece of thread. </a:t>
            </a:r>
          </a:p>
          <a:p>
            <a:pPr algn="just">
              <a:lnSpc>
                <a:spcPct val="150000"/>
              </a:lnSpc>
              <a:buNone/>
            </a:pPr>
            <a:r>
              <a:rPr lang="en-US" sz="2800" dirty="0" smtClean="0"/>
              <a:t>In both male and female, a pair of cervical </a:t>
            </a:r>
            <a:r>
              <a:rPr lang="en-US" sz="2800" dirty="0" err="1" smtClean="0"/>
              <a:t>alae</a:t>
            </a:r>
            <a:r>
              <a:rPr lang="en-US" sz="2800" dirty="0" smtClean="0"/>
              <a:t> (</a:t>
            </a:r>
            <a:r>
              <a:rPr lang="en-US" sz="2800" dirty="0" err="1" smtClean="0"/>
              <a:t>Winglike</a:t>
            </a:r>
            <a:r>
              <a:rPr lang="en-US" sz="2800" dirty="0" smtClean="0"/>
              <a:t> expansions) is present at the anterior extremity</a:t>
            </a:r>
          </a:p>
          <a:p>
            <a:pPr algn="just">
              <a:lnSpc>
                <a:spcPct val="150000"/>
              </a:lnSpc>
              <a:buNone/>
            </a:pPr>
            <a:r>
              <a:rPr lang="en-US" sz="2800" dirty="0" smtClean="0"/>
              <a:t>There is no </a:t>
            </a:r>
            <a:r>
              <a:rPr lang="en-US" sz="2800" dirty="0" err="1" smtClean="0"/>
              <a:t>buccal</a:t>
            </a:r>
            <a:r>
              <a:rPr lang="en-US" sz="2800" dirty="0" smtClean="0"/>
              <a:t> cavity. </a:t>
            </a:r>
          </a:p>
          <a:p>
            <a:pPr algn="just">
              <a:lnSpc>
                <a:spcPct val="150000"/>
              </a:lnSpc>
              <a:buNone/>
            </a:pPr>
            <a:r>
              <a:rPr lang="en-US" sz="2800" dirty="0" smtClean="0"/>
              <a:t>The posterior end of the </a:t>
            </a:r>
            <a:r>
              <a:rPr lang="en-US" sz="2800" dirty="0" err="1" smtClean="0"/>
              <a:t>oesophagus</a:t>
            </a:r>
            <a:r>
              <a:rPr lang="en-US" sz="2800" dirty="0" smtClean="0"/>
              <a:t> is dilated’ into a conspicuous globular bulb (a double bulb </a:t>
            </a:r>
            <a:r>
              <a:rPr lang="en-US" sz="2800" dirty="0" err="1" smtClean="0"/>
              <a:t>oesophagus</a:t>
            </a:r>
            <a:r>
              <a:rPr lang="en-US" sz="2800" dirty="0" smtClean="0"/>
              <a:t>), a characteristic feature of this nematode. </a:t>
            </a:r>
            <a:r>
              <a:rPr lang="en-US" sz="2800" dirty="0" smtClean="0">
                <a:solidFill>
                  <a:schemeClr val="bg1"/>
                </a:solidFill>
              </a:rPr>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509451"/>
            <a:ext cx="8451669" cy="5904412"/>
          </a:xfrm>
        </p:spPr>
        <p:txBody>
          <a:bodyPr>
            <a:normAutofit/>
          </a:bodyPr>
          <a:lstStyle/>
          <a:p>
            <a:pPr algn="just">
              <a:lnSpc>
                <a:spcPct val="150000"/>
              </a:lnSpc>
              <a:buNone/>
            </a:pPr>
            <a:r>
              <a:rPr lang="en-US" sz="3200" b="1" dirty="0" smtClean="0">
                <a:solidFill>
                  <a:srgbClr val="FFFF00"/>
                </a:solidFill>
              </a:rPr>
              <a:t>Male</a:t>
            </a:r>
          </a:p>
          <a:p>
            <a:pPr algn="just">
              <a:lnSpc>
                <a:spcPct val="150000"/>
              </a:lnSpc>
              <a:buNone/>
            </a:pPr>
            <a:r>
              <a:rPr lang="en-US" sz="3200" dirty="0" smtClean="0">
                <a:solidFill>
                  <a:srgbClr val="FFFF00"/>
                </a:solidFill>
              </a:rPr>
              <a:t>		</a:t>
            </a:r>
            <a:r>
              <a:rPr lang="en-US" sz="3200" dirty="0" smtClean="0"/>
              <a:t>It measures 2 to 4 mm in length and 0.1 to 0.2 mm across its girth. </a:t>
            </a:r>
          </a:p>
          <a:p>
            <a:pPr algn="just">
              <a:lnSpc>
                <a:spcPct val="150000"/>
              </a:lnSpc>
            </a:pPr>
            <a:r>
              <a:rPr lang="en-US" sz="3200" dirty="0" smtClean="0"/>
              <a:t>The posterior third of the body is curved and sharply truncated. </a:t>
            </a:r>
          </a:p>
          <a:p>
            <a:pPr algn="just">
              <a:lnSpc>
                <a:spcPct val="150000"/>
              </a:lnSpc>
            </a:pPr>
            <a:r>
              <a:rPr lang="en-US" sz="3200" dirty="0" smtClean="0"/>
              <a:t>It usually dies after </a:t>
            </a:r>
            <a:r>
              <a:rPr lang="en-US" sz="3200" dirty="0" err="1" smtClean="0"/>
              <a:t>fertilising</a:t>
            </a:r>
            <a:r>
              <a:rPr lang="en-US" sz="3200" dirty="0" smtClean="0"/>
              <a:t> the female.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Content Placeholder 1048649"/>
          <p:cNvSpPr>
            <a:spLocks noGrp="1"/>
          </p:cNvSpPr>
          <p:nvPr>
            <p:ph idx="1"/>
          </p:nvPr>
        </p:nvSpPr>
        <p:spPr>
          <a:xfrm>
            <a:off x="457200" y="1523999"/>
            <a:ext cx="8229600" cy="4302035"/>
          </a:xfrm>
        </p:spPr>
        <p:txBody>
          <a:bodyPr>
            <a:normAutofit fontScale="94643"/>
          </a:bodyPr>
          <a:lstStyle/>
          <a:p>
            <a:pPr algn="just">
              <a:lnSpc>
                <a:spcPct val="150000"/>
              </a:lnSpc>
            </a:pPr>
            <a:r>
              <a:rPr lang="en-US" dirty="0" smtClean="0"/>
              <a:t>It </a:t>
            </a:r>
            <a:r>
              <a:rPr lang="en-US" dirty="0"/>
              <a:t>measures 8 to 12 mm in length and 0.3 to 0.5 mm across its thickest part. </a:t>
            </a:r>
            <a:endParaRPr lang="en-US" dirty="0" smtClean="0"/>
          </a:p>
          <a:p>
            <a:pPr algn="just">
              <a:lnSpc>
                <a:spcPct val="150000"/>
              </a:lnSpc>
            </a:pPr>
            <a:r>
              <a:rPr lang="en-US" dirty="0" smtClean="0"/>
              <a:t>The </a:t>
            </a:r>
            <a:r>
              <a:rPr lang="en-US" dirty="0"/>
              <a:t>posterior extremity is </a:t>
            </a:r>
            <a:r>
              <a:rPr lang="en-US" dirty="0" smtClean="0"/>
              <a:t>straight </a:t>
            </a:r>
            <a:r>
              <a:rPr lang="en-US" dirty="0"/>
              <a:t>and drawn out into “a long, tapering and finely pointed tail which is nearly one-third the length of the worm. The </a:t>
            </a:r>
            <a:r>
              <a:rPr lang="en-US" dirty="0" smtClean="0"/>
              <a:t>gravid </a:t>
            </a:r>
            <a:r>
              <a:rPr lang="en-US" dirty="0"/>
              <a:t>female, after ov1position, dies within 2 to 3 weeks. 
</a:t>
            </a:r>
          </a:p>
        </p:txBody>
      </p:sp>
      <p:sp>
        <p:nvSpPr>
          <p:cNvPr id="1048649" name="Title 1048648"/>
          <p:cNvSpPr>
            <a:spLocks noGrp="1"/>
          </p:cNvSpPr>
          <p:nvPr>
            <p:ph type="title"/>
          </p:nvPr>
        </p:nvSpPr>
        <p:spPr/>
        <p:txBody>
          <a:bodyPr/>
          <a:lstStyle/>
          <a:p>
            <a:r>
              <a:rPr lang="en-US" b="1" dirty="0" smtClean="0">
                <a:solidFill>
                  <a:schemeClr val="tx2">
                    <a:lumMod val="75000"/>
                  </a:schemeClr>
                </a:solidFill>
              </a:rPr>
              <a:t>Female.</a:t>
            </a:r>
            <a:endParaRPr lang="en-US" b="1" dirty="0">
              <a:solidFill>
                <a:schemeClr val="tx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77349" cy="4434840"/>
          </a:xfrm>
        </p:spPr>
        <p:txBody>
          <a:bodyPr>
            <a:normAutofit/>
          </a:bodyPr>
          <a:lstStyle/>
          <a:p>
            <a:pPr algn="just">
              <a:lnSpc>
                <a:spcPct val="150000"/>
              </a:lnSpc>
            </a:pPr>
            <a:r>
              <a:rPr lang="en-US" dirty="0" smtClean="0"/>
              <a:t>The general characteristics of the egg are as follows:</a:t>
            </a:r>
          </a:p>
          <a:p>
            <a:pPr algn="just">
              <a:lnSpc>
                <a:spcPct val="150000"/>
              </a:lnSpc>
            </a:pPr>
            <a:r>
              <a:rPr lang="en-US" dirty="0" smtClean="0"/>
              <a:t> (</a:t>
            </a:r>
            <a:r>
              <a:rPr lang="en-US" dirty="0" err="1" smtClean="0"/>
              <a:t>i</a:t>
            </a:r>
            <a:r>
              <a:rPr lang="en-US" dirty="0" smtClean="0"/>
              <a:t>) </a:t>
            </a:r>
            <a:r>
              <a:rPr lang="en-US" dirty="0" err="1" smtClean="0"/>
              <a:t>Colourless</a:t>
            </a:r>
            <a:r>
              <a:rPr lang="en-US" dirty="0" smtClean="0"/>
              <a:t>, i.e., not bile-stained. 
(ii) Asymmetrical in shape, being </a:t>
            </a:r>
            <a:r>
              <a:rPr lang="en-US" dirty="0" err="1" smtClean="0"/>
              <a:t>plano</a:t>
            </a:r>
            <a:r>
              <a:rPr lang="en-US" dirty="0" smtClean="0"/>
              <a:t>-convex, i.e., flattened on one side (the ventral side) and convex on the other (the dorsal side). </a:t>
            </a:r>
            <a:endParaRPr lang="en-US" dirty="0"/>
          </a:p>
        </p:txBody>
      </p:sp>
      <p:sp>
        <p:nvSpPr>
          <p:cNvPr id="2" name="Title 1"/>
          <p:cNvSpPr>
            <a:spLocks noGrp="1"/>
          </p:cNvSpPr>
          <p:nvPr>
            <p:ph type="title"/>
          </p:nvPr>
        </p:nvSpPr>
        <p:spPr/>
        <p:txBody>
          <a:bodyPr/>
          <a:lstStyle/>
          <a:p>
            <a:r>
              <a:rPr lang="en-US" b="1" dirty="0" smtClean="0">
                <a:solidFill>
                  <a:schemeClr val="tx2">
                    <a:lumMod val="75000"/>
                  </a:schemeClr>
                </a:solidFill>
              </a:rPr>
              <a:t>EGGS.</a:t>
            </a:r>
            <a:endParaRPr lang="en-US" b="1" dirty="0">
              <a:solidFill>
                <a:schemeClr val="tx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7828" y="1293223"/>
            <a:ext cx="8229600" cy="4415245"/>
          </a:xfrm>
        </p:spPr>
        <p:txBody>
          <a:bodyPr/>
          <a:lstStyle/>
          <a:p>
            <a:pPr algn="just">
              <a:lnSpc>
                <a:spcPct val="150000"/>
              </a:lnSpc>
              <a:buNone/>
            </a:pPr>
            <a:r>
              <a:rPr lang="en-US" dirty="0" smtClean="0"/>
              <a:t>(iii) Measures 50 to 60 um in length by 30 um in breadth. </a:t>
            </a:r>
          </a:p>
          <a:p>
            <a:pPr algn="just">
              <a:lnSpc>
                <a:spcPct val="150000"/>
              </a:lnSpc>
              <a:buNone/>
            </a:pPr>
            <a:r>
              <a:rPr lang="en-US" dirty="0" smtClean="0"/>
              <a:t>(iv) Surrounded by a transparent shell. 
(V) Contains a coiled tadpole-like larva. 
(Vi) Floats in saturated solution of common salt.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1048651"/>
          <p:cNvSpPr>
            <a:spLocks noGrp="1"/>
          </p:cNvSpPr>
          <p:nvPr>
            <p:ph idx="1"/>
          </p:nvPr>
        </p:nvSpPr>
        <p:spPr>
          <a:xfrm>
            <a:off x="457200" y="1600200"/>
            <a:ext cx="8229600" cy="4225834"/>
          </a:xfrm>
        </p:spPr>
        <p:txBody>
          <a:bodyPr>
            <a:normAutofit fontScale="94286"/>
          </a:bodyPr>
          <a:lstStyle/>
          <a:p>
            <a:pPr algn="just">
              <a:lnSpc>
                <a:spcPct val="150000"/>
              </a:lnSpc>
            </a:pPr>
            <a:r>
              <a:rPr lang="en-US" dirty="0" smtClean="0"/>
              <a:t>No </a:t>
            </a:r>
            <a:r>
              <a:rPr lang="en-US" dirty="0"/>
              <a:t>intermediate host is </a:t>
            </a:r>
            <a:r>
              <a:rPr lang="en-US" dirty="0" smtClean="0"/>
              <a:t>required</a:t>
            </a:r>
          </a:p>
          <a:p>
            <a:pPr algn="just">
              <a:lnSpc>
                <a:spcPct val="150000"/>
              </a:lnSpc>
            </a:pPr>
            <a:r>
              <a:rPr lang="en-US" dirty="0" smtClean="0"/>
              <a:t> Each </a:t>
            </a:r>
            <a:r>
              <a:rPr lang="en-US" dirty="0"/>
              <a:t>of the eggs, newly-laid on the </a:t>
            </a:r>
            <a:r>
              <a:rPr lang="en-US" dirty="0" err="1"/>
              <a:t>perianal</a:t>
            </a:r>
            <a:r>
              <a:rPr lang="en-US" dirty="0"/>
              <a:t> skin, containing a tadpole-like larva completes its development in 24 to 36 hours’ time, in the presence of oxygen</a:t>
            </a:r>
            <a:r>
              <a:rPr lang="en-US" dirty="0" smtClean="0"/>
              <a:t>.</a:t>
            </a:r>
          </a:p>
          <a:p>
            <a:pPr algn="just">
              <a:lnSpc>
                <a:spcPct val="150000"/>
              </a:lnSpc>
            </a:pPr>
            <a:r>
              <a:rPr lang="en-US" dirty="0" smtClean="0"/>
              <a:t>Infection </a:t>
            </a:r>
            <a:r>
              <a:rPr lang="en-US" dirty="0"/>
              <a:t>occurs by ingestion of these eggs. </a:t>
            </a:r>
            <a:endParaRPr lang="en-US" dirty="0" smtClean="0"/>
          </a:p>
          <a:p>
            <a:pPr algn="just">
              <a:lnSpc>
                <a:spcPct val="150000"/>
              </a:lnSpc>
              <a:buNone/>
            </a:pPr>
            <a:endParaRPr lang="en-US" dirty="0"/>
          </a:p>
        </p:txBody>
      </p:sp>
      <p:sp>
        <p:nvSpPr>
          <p:cNvPr id="1048651" name="Title 1048650"/>
          <p:cNvSpPr>
            <a:spLocks noGrp="1"/>
          </p:cNvSpPr>
          <p:nvPr>
            <p:ph type="title"/>
          </p:nvPr>
        </p:nvSpPr>
        <p:spPr/>
        <p:txBody>
          <a:bodyPr/>
          <a:lstStyle/>
          <a:p>
            <a:r>
              <a:rPr lang="en-US" b="1" dirty="0" smtClean="0">
                <a:solidFill>
                  <a:schemeClr val="tx2">
                    <a:lumMod val="75000"/>
                  </a:schemeClr>
                </a:solidFill>
              </a:rPr>
              <a:t>Life Cycle</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074" y="1031966"/>
            <a:ext cx="8229600" cy="5029200"/>
          </a:xfrm>
        </p:spPr>
        <p:txBody>
          <a:bodyPr>
            <a:normAutofit/>
          </a:bodyPr>
          <a:lstStyle/>
          <a:p>
            <a:pPr algn="just">
              <a:lnSpc>
                <a:spcPct val="150000"/>
              </a:lnSpc>
            </a:pPr>
            <a:r>
              <a:rPr lang="en-US" dirty="0" smtClean="0"/>
              <a:t>The egg-shells are dissolved by digestive juices and the larvae escape in the small intestine where they develop into adolescent worms. </a:t>
            </a:r>
          </a:p>
          <a:p>
            <a:pPr algn="just">
              <a:lnSpc>
                <a:spcPct val="150000"/>
              </a:lnSpc>
            </a:pPr>
            <a:r>
              <a:rPr lang="en-US" dirty="0" smtClean="0"/>
              <a:t>After the worms become sexually mature, the male </a:t>
            </a:r>
            <a:r>
              <a:rPr lang="en-US" dirty="0" err="1" smtClean="0"/>
              <a:t>fertilises</a:t>
            </a:r>
            <a:r>
              <a:rPr lang="en-US" dirty="0" smtClean="0"/>
              <a:t> the female and dies. </a:t>
            </a:r>
          </a:p>
          <a:p>
            <a:pPr algn="just">
              <a:lnSpc>
                <a:spcPct val="150000"/>
              </a:lnSpc>
            </a:pPr>
            <a:r>
              <a:rPr lang="en-US" dirty="0" smtClean="0"/>
              <a:t>The gravid female then migrates from the small intestine down to the </a:t>
            </a:r>
            <a:r>
              <a:rPr lang="en-US" dirty="0" err="1" smtClean="0"/>
              <a:t>caecum</a:t>
            </a:r>
            <a:r>
              <a:rPr lang="en-US" dirty="0" smtClean="0"/>
              <a:t> and colon</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57</TotalTime>
  <Words>505</Words>
  <Application>Microsoft Office PowerPoint</Application>
  <PresentationFormat>On-screen Show (4:3)</PresentationFormat>
  <Paragraphs>65</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Constantia</vt:lpstr>
      <vt:lpstr>华文新魏</vt:lpstr>
      <vt:lpstr>Times New Roman</vt:lpstr>
      <vt:lpstr>Wingdings 2</vt:lpstr>
      <vt:lpstr>Paper</vt:lpstr>
      <vt:lpstr>Enterobius vermicularis</vt:lpstr>
      <vt:lpstr>Enterobius vermicularis (Linnaeus, 1758)</vt:lpstr>
      <vt:lpstr>PowerPoint Presentation</vt:lpstr>
      <vt:lpstr>PowerPoint Presentation</vt:lpstr>
      <vt:lpstr>Female.</vt:lpstr>
      <vt:lpstr>EGGS.</vt:lpstr>
      <vt:lpstr>PowerPoint Presentation</vt:lpstr>
      <vt:lpstr>Life Cycle.</vt:lpstr>
      <vt:lpstr>PowerPoint Presentation</vt:lpstr>
      <vt:lpstr>PowerPoint Presentation</vt:lpstr>
      <vt:lpstr>
Pathogenicity. </vt:lpstr>
      <vt:lpstr>PowerPoint Presentation</vt:lpstr>
      <vt:lpstr>PowerPoint Presentation</vt:lpstr>
      <vt:lpstr>PowerPoint Presentation</vt:lpstr>
      <vt:lpstr>PowerPoint Presentation</vt:lpstr>
      <vt:lpstr>PowerPoint Presentation</vt:lpstr>
      <vt:lpstr>Clinical Features</vt:lpstr>
      <vt:lpstr>Laboratory Diagnosis.</vt:lpstr>
      <vt:lpstr>DEMONSTRATION OF EGGS</vt:lpstr>
      <vt:lpstr>PowerPoint Presentation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Enterobius vermicularis</dc:title>
  <dc:creator>MY PC</dc:creator>
  <cp:lastModifiedBy>Lib Lab One</cp:lastModifiedBy>
  <cp:revision>17</cp:revision>
  <dcterms:created xsi:type="dcterms:W3CDTF">2015-05-11T22:30:45Z</dcterms:created>
  <dcterms:modified xsi:type="dcterms:W3CDTF">2021-11-08T09:14:43Z</dcterms:modified>
</cp:coreProperties>
</file>